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DM Serif Display" pitchFamily="2" charset="0"/>
      <p:regular r:id="rId13"/>
    </p:embeddedFont>
    <p:embeddedFont>
      <p:font typeface="Montserrat" pitchFamily="2" charset="0"/>
      <p:regular r:id="rId14"/>
    </p:embeddedFont>
    <p:embeddedFont>
      <p:font typeface="Montserrat Bold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 /><Relationship Id="rId13" Type="http://schemas.openxmlformats.org/officeDocument/2006/relationships/font" Target="fonts/font9.fntdata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font" Target="fonts/font3.fntdata" /><Relationship Id="rId12" Type="http://schemas.openxmlformats.org/officeDocument/2006/relationships/font" Target="fonts/font8.fntdata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11" Type="http://schemas.openxmlformats.org/officeDocument/2006/relationships/font" Target="fonts/font7.fntdata" /><Relationship Id="rId5" Type="http://schemas.openxmlformats.org/officeDocument/2006/relationships/font" Target="fonts/font1.fntdata" /><Relationship Id="rId15" Type="http://schemas.openxmlformats.org/officeDocument/2006/relationships/font" Target="fonts/font11.fntdata" /><Relationship Id="rId10" Type="http://schemas.openxmlformats.org/officeDocument/2006/relationships/font" Target="fonts/font6.fntdata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font" Target="fonts/font5.fntdata" /><Relationship Id="rId14" Type="http://schemas.openxmlformats.org/officeDocument/2006/relationships/font" Target="fonts/font10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f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image" Target="../media/image4.png" /><Relationship Id="rId7" Type="http://schemas.openxmlformats.org/officeDocument/2006/relationships/image" Target="../media/image8.sv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2.png" /><Relationship Id="rId4" Type="http://schemas.openxmlformats.org/officeDocument/2006/relationships/image" Target="../media/image5.svg" /><Relationship Id="rId9" Type="http://schemas.openxmlformats.org/officeDocument/2006/relationships/image" Target="../media/image6.jfif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 /><Relationship Id="rId3" Type="http://schemas.openxmlformats.org/officeDocument/2006/relationships/image" Target="../media/image2.png" /><Relationship Id="rId7" Type="http://schemas.openxmlformats.org/officeDocument/2006/relationships/image" Target="../media/image12.sv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sv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677" b="96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>
            <a:fillRect/>
          </a:stretch>
        </p:blipFill>
        <p:spPr>
          <a:xfrm>
            <a:off x="11727664" y="3609135"/>
            <a:ext cx="5656235" cy="56491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89466" y="2036070"/>
            <a:ext cx="15204573" cy="406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7"/>
              </a:lnSpc>
            </a:pPr>
            <a:r>
              <a:rPr lang="en-US" sz="10301">
                <a:solidFill>
                  <a:srgbClr val="FFFFFF"/>
                </a:solidFill>
                <a:cs typeface="DM Serif Display"/>
              </a:rPr>
              <a:t>กลยุทธ์สมาคมกีฬาหมากล้อมแห่งประเทศไทย</a:t>
            </a:r>
          </a:p>
          <a:p>
            <a:pPr>
              <a:lnSpc>
                <a:spcPts val="10507"/>
              </a:lnSpc>
            </a:pPr>
            <a:endParaRPr lang="en-US" sz="10301">
              <a:solidFill>
                <a:srgbClr val="FFFFFF"/>
              </a:solidFill>
              <a:cs typeface="DM Serif Displ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86323" y="9201150"/>
            <a:ext cx="6115354" cy="51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</a:pPr>
            <a:r>
              <a:rPr lang="en-US" sz="3025">
                <a:solidFill>
                  <a:srgbClr val="FFFFFF"/>
                </a:solidFill>
                <a:latin typeface="Montserrat Bold"/>
              </a:rPr>
              <a:t>www.thaigo.org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081850">
            <a:off x="1824345" y="6049727"/>
            <a:ext cx="2047020" cy="27850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251">
            <a:off x="6142532" y="6216536"/>
            <a:ext cx="434363" cy="434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5012">
            <a:off x="7067045" y="8061139"/>
            <a:ext cx="508092" cy="508092"/>
          </a:xfrm>
          <a:prstGeom prst="rect">
            <a:avLst/>
          </a:prstGeom>
        </p:spPr>
      </p:pic>
      <p:sp>
        <p:nvSpPr>
          <p:cNvPr id="11" name="TextBox 20">
            <a:extLst>
              <a:ext uri="{FF2B5EF4-FFF2-40B4-BE49-F238E27FC236}">
                <a16:creationId xmlns:a16="http://schemas.microsoft.com/office/drawing/2014/main" id="{102C5135-0223-8D0C-E179-5D7D1368B0DD}"/>
              </a:ext>
            </a:extLst>
          </p:cNvPr>
          <p:cNvSpPr txBox="1"/>
          <p:nvPr/>
        </p:nvSpPr>
        <p:spPr>
          <a:xfrm>
            <a:off x="1713431" y="733428"/>
            <a:ext cx="4495126" cy="3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</a:pPr>
            <a:r>
              <a:rPr lang="en-US" sz="2811">
                <a:solidFill>
                  <a:srgbClr val="FFFFFF"/>
                </a:solidFill>
                <a:latin typeface="DM Serif Display"/>
              </a:rPr>
              <a:t>Go Association of Thailand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8B38BB-4E95-3084-358A-77C546D90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2" y="504780"/>
            <a:ext cx="828209" cy="828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677" b="96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9592">
            <a:off x="14563383" y="9099870"/>
            <a:ext cx="527087" cy="527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4196463" y="1106648"/>
            <a:ext cx="4095701" cy="4090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73251">
            <a:off x="17315509" y="3948460"/>
            <a:ext cx="434363" cy="4343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5012">
            <a:off x="7890565" y="9791927"/>
            <a:ext cx="508092" cy="508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4832">
            <a:off x="8909110" y="869431"/>
            <a:ext cx="469779" cy="4697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4559"/>
          <a:stretch>
            <a:fillRect/>
          </a:stretch>
        </p:blipFill>
        <p:spPr>
          <a:xfrm>
            <a:off x="14826926" y="6554200"/>
            <a:ext cx="4097271" cy="7505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4559"/>
          <a:stretch>
            <a:fillRect/>
          </a:stretch>
        </p:blipFill>
        <p:spPr>
          <a:xfrm>
            <a:off x="14826926" y="5502030"/>
            <a:ext cx="4097271" cy="7505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865503">
            <a:off x="15852052" y="-285882"/>
            <a:ext cx="2047020" cy="27850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015631">
            <a:off x="16420882" y="7291822"/>
            <a:ext cx="2047020" cy="27850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9081850">
            <a:off x="10799322" y="-468647"/>
            <a:ext cx="2047020" cy="27850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1068987" y="8684352"/>
            <a:ext cx="2095918" cy="209329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28700" y="2894242"/>
            <a:ext cx="7810099" cy="5996470"/>
            <a:chOff x="0" y="0"/>
            <a:chExt cx="2056981" cy="15793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56981" cy="1579317"/>
            </a:xfrm>
            <a:custGeom>
              <a:avLst/>
              <a:gdLst/>
              <a:ahLst/>
              <a:cxnLst/>
              <a:rect l="l" t="t" r="r" b="b"/>
              <a:pathLst>
                <a:path w="2056981" h="1579317">
                  <a:moveTo>
                    <a:pt x="0" y="0"/>
                  </a:moveTo>
                  <a:lnTo>
                    <a:pt x="2056981" y="0"/>
                  </a:lnTo>
                  <a:lnTo>
                    <a:pt x="2056981" y="1579317"/>
                  </a:lnTo>
                  <a:lnTo>
                    <a:pt x="0" y="1579317"/>
                  </a:lnTo>
                  <a:close/>
                </a:path>
              </a:pathLst>
            </a:custGeom>
            <a:solidFill>
              <a:srgbClr val="FFA5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045040" y="2894242"/>
            <a:ext cx="8184071" cy="5996470"/>
            <a:chOff x="0" y="0"/>
            <a:chExt cx="2155475" cy="15793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55475" cy="1579317"/>
            </a:xfrm>
            <a:custGeom>
              <a:avLst/>
              <a:gdLst/>
              <a:ahLst/>
              <a:cxnLst/>
              <a:rect l="l" t="t" r="r" b="b"/>
              <a:pathLst>
                <a:path w="2155475" h="1579317">
                  <a:moveTo>
                    <a:pt x="0" y="0"/>
                  </a:moveTo>
                  <a:lnTo>
                    <a:pt x="2155475" y="0"/>
                  </a:lnTo>
                  <a:lnTo>
                    <a:pt x="2155475" y="1579317"/>
                  </a:lnTo>
                  <a:lnTo>
                    <a:pt x="0" y="1579317"/>
                  </a:lnTo>
                  <a:close/>
                </a:path>
              </a:pathLst>
            </a:custGeom>
            <a:solidFill>
              <a:srgbClr val="9DF8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303351" y="8579346"/>
            <a:ext cx="1367560" cy="13658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958346" y="8571404"/>
            <a:ext cx="1367560" cy="13658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3849583" y="8523124"/>
            <a:ext cx="1367560" cy="136585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332314" y="4988892"/>
            <a:ext cx="3202871" cy="82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4"/>
              </a:lnSpc>
            </a:pPr>
            <a:r>
              <a:rPr lang="en-US" sz="6132">
                <a:solidFill>
                  <a:srgbClr val="390B91"/>
                </a:solidFill>
                <a:latin typeface="DM Serif Display"/>
              </a:rPr>
              <a:t>Mission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35640" y="5048818"/>
            <a:ext cx="3202871" cy="82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4"/>
              </a:lnSpc>
            </a:pPr>
            <a:r>
              <a:rPr lang="en-US" sz="6132">
                <a:solidFill>
                  <a:srgbClr val="390B91"/>
                </a:solidFill>
                <a:latin typeface="DM Serif Display"/>
              </a:rPr>
              <a:t>Vision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0572" y="6076718"/>
            <a:ext cx="706635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5"/>
              </a:lnSpc>
            </a:pPr>
            <a:r>
              <a:rPr lang="th-TH" sz="3600" b="1" dirty="0">
                <a:solidFill>
                  <a:srgbClr val="390B91"/>
                </a:solidFill>
                <a:latin typeface="Montserrat"/>
              </a:rPr>
              <a:t>สร้างสังคมหมากล้อมไทยให้ยั่งยืน</a:t>
            </a:r>
            <a:endParaRPr lang="en-US" sz="3600" b="1" dirty="0">
              <a:solidFill>
                <a:srgbClr val="390B91"/>
              </a:solidFill>
              <a:latin typeface="Montserrat"/>
            </a:endParaRPr>
          </a:p>
          <a:p>
            <a:pPr algn="ctr">
              <a:lnSpc>
                <a:spcPts val="4055"/>
              </a:lnSpc>
            </a:pPr>
            <a:r>
              <a:rPr lang="th-TH" sz="2599" dirty="0">
                <a:solidFill>
                  <a:srgbClr val="390B91"/>
                </a:solidFill>
                <a:latin typeface="Montserrat" panose="020B0604020202020204" charset="0"/>
              </a:rPr>
              <a:t>(</a:t>
            </a:r>
            <a:r>
              <a:rPr lang="en-US" sz="2599" dirty="0">
                <a:solidFill>
                  <a:srgbClr val="390B91"/>
                </a:solidFill>
                <a:latin typeface="Montserrat" panose="020B0604020202020204" charset="0"/>
              </a:rPr>
              <a:t>Building Sustainable Thai Go Community</a:t>
            </a:r>
            <a:r>
              <a:rPr lang="th-TH" sz="2599" dirty="0">
                <a:solidFill>
                  <a:srgbClr val="390B91"/>
                </a:solidFill>
                <a:latin typeface="Montserrat" panose="020B0604020202020204" charset="0"/>
              </a:rPr>
              <a:t>)</a:t>
            </a:r>
            <a:endParaRPr lang="en-US" sz="2599" dirty="0">
              <a:solidFill>
                <a:srgbClr val="390B91"/>
              </a:solidFill>
              <a:latin typeface="Montserrat" panose="020B060402020202020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603899" y="6068777"/>
            <a:ext cx="706635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5"/>
              </a:lnSpc>
            </a:pPr>
            <a:r>
              <a:rPr lang="th-TH" sz="3600" b="1" dirty="0">
                <a:solidFill>
                  <a:srgbClr val="390B91"/>
                </a:solidFill>
                <a:latin typeface="Montserrat"/>
              </a:rPr>
              <a:t>เป็นผู้นำหมากล้อมในภูมิภาคอาเซียน</a:t>
            </a:r>
            <a:endParaRPr lang="en-US" sz="3600" b="1" dirty="0">
              <a:solidFill>
                <a:srgbClr val="390B91"/>
              </a:solidFill>
              <a:latin typeface="Montserrat"/>
            </a:endParaRPr>
          </a:p>
          <a:p>
            <a:pPr algn="ctr">
              <a:lnSpc>
                <a:spcPts val="4055"/>
              </a:lnSpc>
            </a:pPr>
            <a:r>
              <a:rPr lang="th-TH" sz="2599" dirty="0">
                <a:solidFill>
                  <a:srgbClr val="390B91"/>
                </a:solidFill>
                <a:latin typeface="Montserrat"/>
              </a:rPr>
              <a:t>(</a:t>
            </a:r>
            <a:r>
              <a:rPr lang="en-US" sz="2599" dirty="0">
                <a:solidFill>
                  <a:srgbClr val="390B91"/>
                </a:solidFill>
                <a:latin typeface="Montserrat"/>
              </a:rPr>
              <a:t>Leading ASEAN Go Community</a:t>
            </a:r>
            <a:r>
              <a:rPr lang="th-TH" sz="2599" dirty="0">
                <a:solidFill>
                  <a:srgbClr val="390B91"/>
                </a:solidFill>
                <a:latin typeface="Montserrat"/>
              </a:rPr>
              <a:t>)</a:t>
            </a:r>
            <a:endParaRPr lang="en-US" sz="2599" dirty="0">
              <a:solidFill>
                <a:srgbClr val="390B91"/>
              </a:solidFill>
              <a:latin typeface="Montserrat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2078941" y="5911527"/>
            <a:ext cx="573852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0295642" y="5949627"/>
            <a:ext cx="573852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A5E307FA-CAC2-837A-C2F4-BB5E6288FF02}"/>
              </a:ext>
            </a:extLst>
          </p:cNvPr>
          <p:cNvSpPr txBox="1"/>
          <p:nvPr/>
        </p:nvSpPr>
        <p:spPr>
          <a:xfrm>
            <a:off x="1713431" y="733428"/>
            <a:ext cx="4495126" cy="3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</a:pPr>
            <a:r>
              <a:rPr lang="en-US" sz="2811">
                <a:solidFill>
                  <a:srgbClr val="FFFFFF"/>
                </a:solidFill>
                <a:latin typeface="DM Serif Display"/>
              </a:rPr>
              <a:t>Go Association of Thailand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221A80-ACA2-32DC-169C-50737FCD2A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2" y="504780"/>
            <a:ext cx="828209" cy="828209"/>
          </a:xfrm>
          <a:prstGeom prst="rect">
            <a:avLst/>
          </a:prstGeom>
        </p:spPr>
      </p:pic>
      <p:sp>
        <p:nvSpPr>
          <p:cNvPr id="39" name="AutoShape 3">
            <a:extLst>
              <a:ext uri="{FF2B5EF4-FFF2-40B4-BE49-F238E27FC236}">
                <a16:creationId xmlns:a16="http://schemas.microsoft.com/office/drawing/2014/main" id="{154FE59C-574F-8AF0-4556-6B66234D7146}"/>
              </a:ext>
            </a:extLst>
          </p:cNvPr>
          <p:cNvSpPr/>
          <p:nvPr/>
        </p:nvSpPr>
        <p:spPr>
          <a:xfrm>
            <a:off x="6509824" y="1447851"/>
            <a:ext cx="0" cy="101061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AF3288BF-0F0A-D00D-9215-F779B6A64CFF}"/>
              </a:ext>
            </a:extLst>
          </p:cNvPr>
          <p:cNvSpPr txBox="1"/>
          <p:nvPr/>
        </p:nvSpPr>
        <p:spPr>
          <a:xfrm>
            <a:off x="789466" y="1459661"/>
            <a:ext cx="5577484" cy="99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1"/>
              </a:lnSpc>
            </a:pPr>
            <a:r>
              <a:rPr lang="en-US" sz="7373" dirty="0">
                <a:solidFill>
                  <a:srgbClr val="FFFFFF"/>
                </a:solidFill>
                <a:latin typeface="DM Serif Display"/>
              </a:rPr>
              <a:t>Strategy Plan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677" b="96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5773400" y="1451176"/>
            <a:ext cx="0" cy="101061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9184328" y="2912047"/>
            <a:ext cx="41232" cy="516939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>
            <a:off x="789466" y="5533371"/>
            <a:ext cx="1691028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11482545" y="8999324"/>
            <a:ext cx="2095918" cy="2093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89" y="2793978"/>
            <a:ext cx="578877" cy="5672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4278" y="6542558"/>
            <a:ext cx="804933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3200" b="1" dirty="0">
                <a:solidFill>
                  <a:srgbClr val="FFFFFF"/>
                </a:solidFill>
                <a:cs typeface="Montserrat"/>
              </a:rPr>
              <a:t>Segmentation</a:t>
            </a:r>
          </a:p>
          <a:p>
            <a:pPr>
              <a:lnSpc>
                <a:spcPts val="2963"/>
              </a:lnSpc>
            </a:pPr>
            <a:endParaRPr lang="en-US" sz="3200" b="1" dirty="0">
              <a:solidFill>
                <a:srgbClr val="FFFFFF"/>
              </a:solidFill>
              <a:cs typeface="Montserrat"/>
            </a:endParaRPr>
          </a:p>
          <a:p>
            <a:pPr>
              <a:lnSpc>
                <a:spcPts val="2963"/>
              </a:lnSpc>
            </a:pPr>
            <a:r>
              <a:rPr lang="en-US" sz="1900" dirty="0" err="1">
                <a:solidFill>
                  <a:srgbClr val="FFFFFF"/>
                </a:solidFill>
                <a:cs typeface="Montserrat"/>
              </a:rPr>
              <a:t>เพิ่ม</a:t>
            </a:r>
            <a:r>
              <a:rPr lang="en-US" sz="1900" dirty="0">
                <a:solidFill>
                  <a:srgbClr val="FFFFFF"/>
                </a:solidFill>
                <a:cs typeface="Montserrat"/>
              </a:rPr>
              <a:t> Community </a:t>
            </a:r>
            <a:r>
              <a:rPr lang="en-US" sz="1900" dirty="0" err="1">
                <a:solidFill>
                  <a:srgbClr val="FFFFFF"/>
                </a:solidFill>
                <a:cs typeface="Montserrat"/>
              </a:rPr>
              <a:t>วัดผลโดย</a:t>
            </a:r>
            <a:r>
              <a:rPr lang="en-US" sz="1900" dirty="0">
                <a:solidFill>
                  <a:srgbClr val="FFFFFF"/>
                </a:solidFill>
                <a:cs typeface="Montserrat"/>
              </a:rPr>
              <a:t> No. of Network</a:t>
            </a:r>
          </a:p>
          <a:p>
            <a:pPr>
              <a:lnSpc>
                <a:spcPts val="2963"/>
              </a:lnSpc>
            </a:pPr>
            <a:endParaRPr lang="en-US" sz="3200" b="1" dirty="0">
              <a:solidFill>
                <a:srgbClr val="FFFFFF"/>
              </a:solidFill>
              <a:cs typeface="Montserra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83" y="5814610"/>
            <a:ext cx="578877" cy="5672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23948" y="2912048"/>
            <a:ext cx="578877" cy="5672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87510" y="5814610"/>
            <a:ext cx="578877" cy="567299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flipH="1">
            <a:off x="739262" y="8081441"/>
            <a:ext cx="1691028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8608" y="8312623"/>
            <a:ext cx="629243" cy="62809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39262" y="1486526"/>
            <a:ext cx="1652933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1"/>
              </a:lnSpc>
            </a:pPr>
            <a:r>
              <a:rPr lang="th-TH" sz="6000" b="1" dirty="0">
                <a:solidFill>
                  <a:srgbClr val="FFFFFF"/>
                </a:solidFill>
                <a:latin typeface="DM Serif Display"/>
              </a:rPr>
              <a:t>แผนกลยุทธ์การสร้างประชากรหมากล้อม</a:t>
            </a:r>
            <a:r>
              <a:rPr lang="en-US" sz="6000" b="1" dirty="0">
                <a:solidFill>
                  <a:srgbClr val="FFFFFF"/>
                </a:solidFill>
                <a:latin typeface="DM Serif Display"/>
              </a:rPr>
              <a:t> </a:t>
            </a:r>
            <a:r>
              <a:rPr lang="th-TH" sz="6000" b="1" dirty="0">
                <a:solidFill>
                  <a:srgbClr val="FFFFFF"/>
                </a:solidFill>
                <a:latin typeface="DM Serif Display"/>
              </a:rPr>
              <a:t>(</a:t>
            </a:r>
            <a:r>
              <a:rPr lang="en-US" sz="5400" dirty="0">
                <a:solidFill>
                  <a:srgbClr val="FFFFFF"/>
                </a:solidFill>
                <a:latin typeface="DM Serif Display"/>
              </a:rPr>
              <a:t>Go Strategy Plan</a:t>
            </a:r>
            <a:r>
              <a:rPr lang="th-TH" sz="5400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5400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67925" y="2833008"/>
            <a:ext cx="819246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5"/>
              </a:lnSpc>
            </a:pP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ประชากรหมากล้อมไทย </a:t>
            </a:r>
            <a:r>
              <a:rPr lang="th-TH" sz="4554" b="1" dirty="0">
                <a:solidFill>
                  <a:srgbClr val="FFFFFF"/>
                </a:solidFill>
                <a:latin typeface="DM Serif Display"/>
              </a:rPr>
              <a:t>(</a:t>
            </a:r>
            <a:r>
              <a:rPr lang="en-US" sz="4554" dirty="0">
                <a:solidFill>
                  <a:srgbClr val="FFFFFF"/>
                </a:solidFill>
                <a:latin typeface="DM Serif Display"/>
              </a:rPr>
              <a:t>Population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4554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551270" y="2879937"/>
            <a:ext cx="5450730" cy="12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5"/>
              </a:lnSpc>
            </a:pP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ความเป็นเลิศ (</a:t>
            </a:r>
            <a:r>
              <a:rPr lang="en-US" sz="4554" dirty="0">
                <a:solidFill>
                  <a:srgbClr val="FFFFFF"/>
                </a:solidFill>
                <a:latin typeface="DM Serif Display"/>
              </a:rPr>
              <a:t>Quality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4554" dirty="0">
              <a:solidFill>
                <a:srgbClr val="FFFFFF"/>
              </a:solidFill>
              <a:latin typeface="DM Serif Display"/>
            </a:endParaRPr>
          </a:p>
          <a:p>
            <a:pPr>
              <a:lnSpc>
                <a:spcPts val="4645"/>
              </a:lnSpc>
            </a:pPr>
            <a:endParaRPr lang="en-US" sz="4554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551270" y="5826302"/>
            <a:ext cx="598413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5"/>
              </a:lnSpc>
            </a:pP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ผู้สนับสนุน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 (</a:t>
            </a:r>
            <a:r>
              <a:rPr lang="en-US" sz="4554" dirty="0">
                <a:solidFill>
                  <a:srgbClr val="FFFFFF"/>
                </a:solidFill>
                <a:latin typeface="DM Serif Display"/>
              </a:rPr>
              <a:t>Sponsorship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4554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3920" y="5844059"/>
            <a:ext cx="8050049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5"/>
              </a:lnSpc>
            </a:pP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สังคมหมากล้อมไทย</a:t>
            </a:r>
            <a:r>
              <a:rPr lang="en-US" sz="5400" b="1" dirty="0">
                <a:solidFill>
                  <a:srgbClr val="FFFFFF"/>
                </a:solidFill>
                <a:latin typeface="DM Serif Display"/>
              </a:rPr>
              <a:t> </a:t>
            </a: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(</a:t>
            </a:r>
            <a:r>
              <a:rPr lang="en-US" sz="4554" dirty="0">
                <a:solidFill>
                  <a:srgbClr val="FFFFFF"/>
                </a:solidFill>
                <a:latin typeface="DM Serif Display"/>
              </a:rPr>
              <a:t>Community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4554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13431" y="733428"/>
            <a:ext cx="4495126" cy="3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</a:pPr>
            <a:r>
              <a:rPr lang="en-US" sz="2811">
                <a:solidFill>
                  <a:srgbClr val="FFFFFF"/>
                </a:solidFill>
                <a:latin typeface="DM Serif Display"/>
              </a:rPr>
              <a:t>Go Association of Thailand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2233" y="3429226"/>
            <a:ext cx="804933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th-TH" sz="1899" dirty="0">
                <a:solidFill>
                  <a:srgbClr val="FFFFFF"/>
                </a:solidFill>
                <a:cs typeface="Montserrat"/>
              </a:rPr>
              <a:t>แบ่งออกเป็น 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2 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ส่วน</a:t>
            </a:r>
          </a:p>
          <a:p>
            <a:pPr>
              <a:lnSpc>
                <a:spcPts val="2963"/>
              </a:lnSpc>
            </a:pPr>
            <a:r>
              <a:rPr lang="en-US" sz="1899" dirty="0">
                <a:solidFill>
                  <a:srgbClr val="FFFFFF"/>
                </a:solidFill>
                <a:cs typeface="Montserrat"/>
              </a:rPr>
              <a:t>1.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ฐานเก่า เช่น เด็ก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/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นักศึกษา</a:t>
            </a:r>
          </a:p>
          <a:p>
            <a:pPr>
              <a:lnSpc>
                <a:spcPts val="2963"/>
              </a:lnSpc>
            </a:pPr>
            <a:r>
              <a:rPr lang="en-US" sz="1899" dirty="0">
                <a:solidFill>
                  <a:srgbClr val="FFFFFF"/>
                </a:solidFill>
                <a:cs typeface="Montserrat"/>
              </a:rPr>
              <a:t>2.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ฐานใหม่ เช่น หมากล้อมผู้สูงอายุ</a:t>
            </a:r>
          </a:p>
          <a:p>
            <a:pPr>
              <a:lnSpc>
                <a:spcPts val="2963"/>
              </a:lnSpc>
            </a:pPr>
            <a:endParaRPr lang="th-TH" sz="1899" dirty="0">
              <a:solidFill>
                <a:srgbClr val="FFFFFF"/>
              </a:solidFill>
              <a:cs typeface="Montserrat"/>
            </a:endParaRPr>
          </a:p>
          <a:p>
            <a:pPr>
              <a:lnSpc>
                <a:spcPts val="2963"/>
              </a:lnSpc>
            </a:pPr>
            <a:r>
              <a:rPr lang="en-US" sz="1899" dirty="0" err="1">
                <a:solidFill>
                  <a:srgbClr val="FFFFFF"/>
                </a:solidFill>
                <a:cs typeface="Montserrat"/>
              </a:rPr>
              <a:t>เพิ่ม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Population </a:t>
            </a:r>
            <a:r>
              <a:rPr lang="en-US" sz="1899" dirty="0" err="1">
                <a:solidFill>
                  <a:srgbClr val="FFFFFF"/>
                </a:solidFill>
                <a:cs typeface="Montserrat"/>
              </a:rPr>
              <a:t>วัดผลโดย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No. of Player (Million)</a:t>
            </a: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FFFFFF"/>
              </a:solidFill>
              <a:cs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16085" y="3619500"/>
            <a:ext cx="804933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963"/>
              </a:lnSpc>
              <a:buFontTx/>
              <a:buChar char="-"/>
            </a:pPr>
            <a:r>
              <a:rPr lang="th-TH" sz="2000" dirty="0">
                <a:solidFill>
                  <a:srgbClr val="FFFFFF"/>
                </a:solidFill>
                <a:latin typeface="Montserrat" panose="020B0604020202020204" charset="0"/>
              </a:rPr>
              <a:t>การเลื่อนระดับฝีมือนักหมากล้อมสู่ 6 ดั้ง</a:t>
            </a:r>
          </a:p>
          <a:p>
            <a:pPr marL="342900" indent="-342900">
              <a:lnSpc>
                <a:spcPts val="2963"/>
              </a:lnSpc>
              <a:buFontTx/>
              <a:buChar char="-"/>
            </a:pPr>
            <a:endParaRPr lang="en-US" sz="1899" dirty="0">
              <a:solidFill>
                <a:srgbClr val="FFFFFF"/>
              </a:solidFill>
              <a:latin typeface="Montserrat" panose="020B0604020202020204" charset="0"/>
            </a:endParaRPr>
          </a:p>
          <a:p>
            <a:pPr>
              <a:lnSpc>
                <a:spcPts val="2963"/>
              </a:lnSpc>
            </a:pPr>
            <a:r>
              <a:rPr lang="en-US" sz="1899" dirty="0" err="1">
                <a:solidFill>
                  <a:srgbClr val="FFFFFF"/>
                </a:solidFill>
                <a:cs typeface="Montserrat"/>
              </a:rPr>
              <a:t>เพิ่ม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Quality </a:t>
            </a:r>
            <a:r>
              <a:rPr lang="en-US" sz="1899" dirty="0" err="1">
                <a:solidFill>
                  <a:srgbClr val="FFFFFF"/>
                </a:solidFill>
                <a:cs typeface="Montserrat"/>
              </a:rPr>
              <a:t>วัดผลโดย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No. of Dan, No. of Kyu</a:t>
            </a: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FFFFFF"/>
              </a:solidFill>
              <a:cs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039838" y="6276683"/>
            <a:ext cx="8049333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th-TH" sz="1899" dirty="0">
                <a:solidFill>
                  <a:srgbClr val="FFFFFF"/>
                </a:solidFill>
                <a:cs typeface="Montserrat"/>
              </a:rPr>
              <a:t>แบ่งออกเป็น 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2 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ส่วน</a:t>
            </a:r>
          </a:p>
          <a:p>
            <a:pPr marL="342900" indent="-342900">
              <a:lnSpc>
                <a:spcPts val="2963"/>
              </a:lnSpc>
              <a:buFontTx/>
              <a:buChar char="-"/>
            </a:pPr>
            <a:r>
              <a:rPr lang="en-US" sz="1899" dirty="0">
                <a:solidFill>
                  <a:srgbClr val="FFFFFF"/>
                </a:solidFill>
                <a:cs typeface="Montserrat"/>
              </a:rPr>
              <a:t>Sponsor 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ภายใน (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CP All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)</a:t>
            </a:r>
          </a:p>
          <a:p>
            <a:pPr marL="342900" indent="-342900">
              <a:lnSpc>
                <a:spcPts val="2963"/>
              </a:lnSpc>
              <a:buFontTx/>
              <a:buChar char="-"/>
            </a:pPr>
            <a:r>
              <a:rPr lang="en-US" sz="1899" dirty="0">
                <a:solidFill>
                  <a:srgbClr val="FFFFFF"/>
                </a:solidFill>
                <a:cs typeface="Montserrat"/>
              </a:rPr>
              <a:t>Sponsor </a:t>
            </a:r>
            <a:r>
              <a:rPr lang="th-TH" sz="1899" dirty="0">
                <a:solidFill>
                  <a:srgbClr val="FFFFFF"/>
                </a:solidFill>
                <a:cs typeface="Montserrat"/>
              </a:rPr>
              <a:t>ภายนอก </a:t>
            </a:r>
            <a:endParaRPr lang="en-US" sz="1899" dirty="0">
              <a:solidFill>
                <a:srgbClr val="FFFFFF"/>
              </a:solidFill>
              <a:cs typeface="Montserrat"/>
            </a:endParaRPr>
          </a:p>
          <a:p>
            <a:pPr>
              <a:lnSpc>
                <a:spcPts val="2963"/>
              </a:lnSpc>
            </a:pPr>
            <a:r>
              <a:rPr lang="en-US" sz="1899" dirty="0" err="1">
                <a:solidFill>
                  <a:srgbClr val="FFFFFF"/>
                </a:solidFill>
                <a:cs typeface="Montserrat"/>
              </a:rPr>
              <a:t>เพิ่ม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Sponsorship </a:t>
            </a:r>
            <a:r>
              <a:rPr lang="en-US" sz="1899" dirty="0" err="1">
                <a:solidFill>
                  <a:srgbClr val="FFFFFF"/>
                </a:solidFill>
                <a:cs typeface="Montserrat"/>
              </a:rPr>
              <a:t>วัดผลโดย</a:t>
            </a:r>
            <a:r>
              <a:rPr lang="en-US" sz="1899" dirty="0">
                <a:solidFill>
                  <a:srgbClr val="FFFFFF"/>
                </a:solidFill>
                <a:cs typeface="Montserrat"/>
              </a:rPr>
              <a:t> Wallet (Million)</a:t>
            </a: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FFFFFF"/>
              </a:solidFill>
              <a:cs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619674" y="8452766"/>
            <a:ext cx="7151996" cy="65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5"/>
              </a:lnSpc>
            </a:pPr>
            <a:r>
              <a:rPr lang="th-TH" sz="5400" b="1" dirty="0">
                <a:solidFill>
                  <a:srgbClr val="FFFFFF"/>
                </a:solidFill>
                <a:latin typeface="DM Serif Display"/>
              </a:rPr>
              <a:t>ภาพลักษณ์ 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(</a:t>
            </a:r>
            <a:r>
              <a:rPr lang="en-US" sz="4554" dirty="0">
                <a:solidFill>
                  <a:srgbClr val="FFFFFF"/>
                </a:solidFill>
                <a:latin typeface="DM Serif Display"/>
              </a:rPr>
              <a:t>Branding</a:t>
            </a:r>
            <a:r>
              <a:rPr lang="th-TH" sz="4554" dirty="0">
                <a:solidFill>
                  <a:srgbClr val="FFFFFF"/>
                </a:solidFill>
                <a:latin typeface="DM Serif Display"/>
              </a:rPr>
              <a:t>)</a:t>
            </a:r>
            <a:endParaRPr lang="en-US" sz="4554" dirty="0">
              <a:solidFill>
                <a:srgbClr val="FFFFFF"/>
              </a:solidFill>
              <a:latin typeface="DM Serif Display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51366" y="8762356"/>
            <a:ext cx="804933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endParaRPr lang="en-US" sz="1899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2963"/>
              </a:lnSpc>
            </a:pPr>
            <a:r>
              <a:rPr lang="en-US" sz="1899" dirty="0">
                <a:solidFill>
                  <a:srgbClr val="FFFFFF"/>
                </a:solidFill>
                <a:latin typeface="Montserrat"/>
              </a:rPr>
              <a:t>Branding </a:t>
            </a:r>
            <a:r>
              <a:rPr lang="en-US" sz="1899" dirty="0" err="1">
                <a:solidFill>
                  <a:srgbClr val="FFFFFF"/>
                </a:solidFill>
                <a:latin typeface="Montserrat"/>
              </a:rPr>
              <a:t>วัดผลโดย</a:t>
            </a:r>
            <a:r>
              <a:rPr lang="en-US" sz="1899" dirty="0">
                <a:solidFill>
                  <a:srgbClr val="FFFFFF"/>
                </a:solidFill>
                <a:latin typeface="Montserrat"/>
              </a:rPr>
              <a:t> Brand management</a:t>
            </a: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EC1901-0278-BDA7-3477-92027AA0D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2" y="504780"/>
            <a:ext cx="828209" cy="8282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180</Words>
  <Application>Microsoft Office PowerPoint</Application>
  <PresentationFormat>กำหนดเอง</PresentationFormat>
  <Paragraphs>35</Paragraphs>
  <Slides>3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4" baseType="lpstr"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Association of Thailand</dc:title>
  <cp:lastModifiedBy>Mati Tajaroensuk</cp:lastModifiedBy>
  <cp:revision>15</cp:revision>
  <dcterms:created xsi:type="dcterms:W3CDTF">2006-08-16T00:00:00Z</dcterms:created>
  <dcterms:modified xsi:type="dcterms:W3CDTF">2023-11-19T02:10:46Z</dcterms:modified>
  <dc:identifier>DAFiMjulRls</dc:identifier>
</cp:coreProperties>
</file>